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781"/>
  </p:normalViewPr>
  <p:slideViewPr>
    <p:cSldViewPr snapToGrid="0">
      <p:cViewPr varScale="1">
        <p:scale>
          <a:sx n="111" d="100"/>
          <a:sy n="111" d="100"/>
        </p:scale>
        <p:origin x="6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2B4C74-0F61-C348-B08C-C52A21CE6B26}" type="datetimeFigureOut">
              <a:rPr lang="es-AR" smtClean="0"/>
              <a:t>10/5/26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FB8CD1-F84E-7C4A-8848-96E3CD79741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14838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B8CD1-F84E-7C4A-8848-96E3CD797412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73866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B8CD1-F84E-7C4A-8848-96E3CD797412}" type="slidenum">
              <a:rPr lang="es-AR" smtClean="0"/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70019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B8CD1-F84E-7C4A-8848-96E3CD797412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78513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5/10/26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18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16472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5/10/26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348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04827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5/10/26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58209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5/10/26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545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5/10/26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27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219828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12EF78E3-FDA3-4D28-AAA2-0B81F349A39D}" type="datetimeFigureOut">
              <a:rPr lang="en-US" smtClean="0"/>
              <a:t>5/10/26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609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57982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68458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5/10/26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39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CA5E0-6BE9-5E59-7CAC-9747D3B99E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>
                <a:solidFill>
                  <a:schemeClr val="accent1">
                    <a:lumMod val="50000"/>
                  </a:schemeClr>
                </a:solidFill>
              </a:rPr>
              <a:t>Negociar en familia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7FB93FC-03E0-7279-D67E-7F79675909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AR" dirty="0">
                <a:solidFill>
                  <a:schemeClr val="accent1">
                    <a:lumMod val="50000"/>
                  </a:schemeClr>
                </a:solidFill>
              </a:rPr>
              <a:t>Karina Andrea Cabral</a:t>
            </a:r>
          </a:p>
          <a:p>
            <a:pPr algn="ctr"/>
            <a:r>
              <a:rPr lang="es-AR" dirty="0" err="1">
                <a:solidFill>
                  <a:schemeClr val="accent1">
                    <a:lumMod val="50000"/>
                  </a:schemeClr>
                </a:solidFill>
              </a:rPr>
              <a:t>Maria</a:t>
            </a:r>
            <a:r>
              <a:rPr lang="es-AR" dirty="0">
                <a:solidFill>
                  <a:schemeClr val="accent1">
                    <a:lumMod val="50000"/>
                  </a:schemeClr>
                </a:solidFill>
              </a:rPr>
              <a:t>  silvina </a:t>
            </a:r>
            <a:r>
              <a:rPr lang="es-AR" dirty="0" err="1">
                <a:solidFill>
                  <a:schemeClr val="accent1">
                    <a:lumMod val="50000"/>
                  </a:schemeClr>
                </a:solidFill>
              </a:rPr>
              <a:t>barreyro</a:t>
            </a:r>
            <a:endParaRPr lang="es-AR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E744EFF-8ADC-FA85-27D9-E7E6046295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632" y="-87376"/>
            <a:ext cx="3287776" cy="3287776"/>
          </a:xfrm>
          <a:prstGeom prst="rect">
            <a:avLst/>
          </a:prstGeom>
        </p:spPr>
      </p:pic>
      <p:pic>
        <p:nvPicPr>
          <p:cNvPr id="22" name="Video 21">
            <a:extLst>
              <a:ext uri="{FF2B5EF4-FFF2-40B4-BE49-F238E27FC236}">
                <a16:creationId xmlns:a16="http://schemas.microsoft.com/office/drawing/2014/main" id="{7C890709-52DA-C180-EAE2-1099DA5F5B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173853"/>
      </p:ext>
    </p:extLst>
  </p:cSld>
  <p:clrMapOvr>
    <a:masterClrMapping/>
  </p:clrMapOvr>
  <p:transition spd="slow" advTm="14486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9E24368D-9C70-B986-3EE3-2B4C09F81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>
                <a:solidFill>
                  <a:schemeClr val="accent1">
                    <a:lumMod val="50000"/>
                  </a:schemeClr>
                </a:solidFill>
              </a:rPr>
              <a:t>UNIDAD 1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62F9E376-0A93-D1A1-5118-FAE7D89CE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600" i="1" dirty="0">
                <a:solidFill>
                  <a:schemeClr val="accent1">
                    <a:lumMod val="50000"/>
                  </a:schemeClr>
                </a:solidFill>
              </a:rPr>
              <a:t>¨</a:t>
            </a:r>
            <a:r>
              <a:rPr lang="es-AR" sz="3600" b="1" i="1" dirty="0">
                <a:solidFill>
                  <a:schemeClr val="accent1">
                    <a:lumMod val="50000"/>
                  </a:schemeClr>
                </a:solidFill>
              </a:rPr>
              <a:t>EL CONFLICTO EN LA FAMILIA</a:t>
            </a:r>
            <a:r>
              <a:rPr lang="es-AR" sz="3600" i="1" dirty="0">
                <a:solidFill>
                  <a:schemeClr val="accent1">
                    <a:lumMod val="50000"/>
                  </a:schemeClr>
                </a:solidFill>
              </a:rPr>
              <a:t>¨</a:t>
            </a:r>
          </a:p>
          <a:p>
            <a:pPr marL="0" indent="0" algn="ctr">
              <a:buNone/>
            </a:pPr>
            <a:endParaRPr lang="es-AR" sz="3600" i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B6CCACC-69DC-EA4C-4E82-7277AA0814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8181" y="2763056"/>
            <a:ext cx="4935638" cy="3290425"/>
          </a:xfrm>
          <a:prstGeom prst="rect">
            <a:avLst/>
          </a:prstGeom>
        </p:spPr>
      </p:pic>
      <p:pic>
        <p:nvPicPr>
          <p:cNvPr id="38" name="Audio 37">
            <a:extLst>
              <a:ext uri="{FF2B5EF4-FFF2-40B4-BE49-F238E27FC236}">
                <a16:creationId xmlns:a16="http://schemas.microsoft.com/office/drawing/2014/main" id="{DA294F14-A13C-3425-3D51-8384BB52F3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505501"/>
      </p:ext>
    </p:extLst>
  </p:cSld>
  <p:clrMapOvr>
    <a:masterClrMapping/>
  </p:clrMapOvr>
  <p:transition spd="slow" advTm="4309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7C29CD9-13D9-5BDE-E2F1-3CCF84F1F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5" y="804519"/>
            <a:ext cx="9658023" cy="3478114"/>
          </a:xfrm>
        </p:spPr>
        <p:txBody>
          <a:bodyPr>
            <a:noAutofit/>
          </a:bodyPr>
          <a:lstStyle/>
          <a:p>
            <a:pPr algn="ctr"/>
            <a:br>
              <a:rPr lang="es-AR" sz="4400" b="1" dirty="0"/>
            </a:br>
            <a:br>
              <a:rPr lang="es-AR" sz="4400" b="1" dirty="0"/>
            </a:br>
            <a:br>
              <a:rPr lang="es-AR" sz="4400" b="1" dirty="0"/>
            </a:br>
            <a:br>
              <a:rPr lang="es-AR" sz="4400" b="1" dirty="0"/>
            </a:br>
            <a:br>
              <a:rPr lang="es-AR" sz="4400" b="1" dirty="0"/>
            </a:br>
            <a:br>
              <a:rPr lang="es-AR" sz="4400" b="1" dirty="0"/>
            </a:br>
            <a:br>
              <a:rPr lang="es-AR" sz="4400" b="1" dirty="0"/>
            </a:br>
            <a:br>
              <a:rPr lang="es-AR" sz="4400" b="1" dirty="0"/>
            </a:br>
            <a:r>
              <a:rPr lang="es-AR" sz="4800" b="1" dirty="0">
                <a:solidFill>
                  <a:schemeClr val="accent1">
                    <a:lumMod val="50000"/>
                  </a:schemeClr>
                </a:solidFill>
              </a:rPr>
              <a:t>“El conflicto no es el problema.</a:t>
            </a:r>
            <a:br>
              <a:rPr lang="es-AR" sz="48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s-AR" sz="4800" dirty="0">
                <a:solidFill>
                  <a:schemeClr val="accent1">
                    <a:lumMod val="50000"/>
                  </a:schemeClr>
                </a:solidFill>
              </a:rPr>
              <a:t>El problema es cómo lo gestionamos.”</a:t>
            </a:r>
            <a:br>
              <a:rPr lang="es-AR" sz="4800" dirty="0">
                <a:solidFill>
                  <a:schemeClr val="accent1">
                    <a:lumMod val="50000"/>
                  </a:schemeClr>
                </a:solidFill>
              </a:rPr>
            </a:br>
            <a:endParaRPr lang="es-A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2" name="Audio 21">
            <a:extLst>
              <a:ext uri="{FF2B5EF4-FFF2-40B4-BE49-F238E27FC236}">
                <a16:creationId xmlns:a16="http://schemas.microsoft.com/office/drawing/2014/main" id="{DE7C7ECD-2FFF-D027-A708-DECE86625D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805781"/>
      </p:ext>
    </p:extLst>
  </p:cSld>
  <p:clrMapOvr>
    <a:masterClrMapping/>
  </p:clrMapOvr>
  <p:transition spd="slow" advTm="8553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n generada: Discusión familiar sobre el conflicto">
            <a:extLst>
              <a:ext uri="{FF2B5EF4-FFF2-40B4-BE49-F238E27FC236}">
                <a16:creationId xmlns:a16="http://schemas.microsoft.com/office/drawing/2014/main" id="{54AE299B-4071-B38E-767A-D48BDCF250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12B2745-29C2-EEDF-04CA-FBC6FC6739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963" y="31829"/>
            <a:ext cx="9120850" cy="6080567"/>
          </a:xfrm>
          <a:prstGeom prst="rect">
            <a:avLst/>
          </a:prstGeom>
        </p:spPr>
      </p:pic>
      <p:pic>
        <p:nvPicPr>
          <p:cNvPr id="30" name="Audio 29">
            <a:extLst>
              <a:ext uri="{FF2B5EF4-FFF2-40B4-BE49-F238E27FC236}">
                <a16:creationId xmlns:a16="http://schemas.microsoft.com/office/drawing/2014/main" id="{5E353331-C17B-AA5D-2283-F55EE0C620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536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29421">
        <p15:prstTrans prst="wind"/>
      </p:transition>
    </mc:Choice>
    <mc:Fallback>
      <p:transition spd="slow" advTm="1294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44C1CCB-2E2B-5425-B6BA-110694F35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549" y="0"/>
            <a:ext cx="9722735" cy="6173165"/>
          </a:xfrm>
          <a:prstGeom prst="rect">
            <a:avLst/>
          </a:prstGeom>
        </p:spPr>
      </p:pic>
      <p:pic>
        <p:nvPicPr>
          <p:cNvPr id="87" name="Audio 86">
            <a:extLst>
              <a:ext uri="{FF2B5EF4-FFF2-40B4-BE49-F238E27FC236}">
                <a16:creationId xmlns:a16="http://schemas.microsoft.com/office/drawing/2014/main" id="{E16B6833-750B-1965-3D35-31EAE88D31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643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133094">
        <p:cut/>
      </p:transition>
    </mc:Choice>
    <mc:Fallback>
      <p:transition advTm="133094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9A0D8CB-FF28-F2F0-FD00-CF9A1A295F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71763" y="804863"/>
            <a:ext cx="9520237" cy="1049337"/>
          </a:xfrm>
        </p:spPr>
        <p:txBody>
          <a:bodyPr>
            <a:normAutofit fontScale="90000"/>
          </a:bodyPr>
          <a:lstStyle/>
          <a:p>
            <a:br>
              <a:rPr lang="es-AR" sz="3600" b="1" dirty="0"/>
            </a:br>
            <a:endParaRPr lang="es-AR" sz="36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1BAEE72-E353-B6EF-F6BE-FD46601AA8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6916" y="-1"/>
            <a:ext cx="9259747" cy="6180881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131EBD7A-4444-B042-4F23-EB7E7EE6B8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872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20212">
        <p:split orient="vert"/>
      </p:transition>
    </mc:Choice>
    <mc:Fallback>
      <p:transition spd="slow" advTm="12021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3A32063-0D74-E3CD-1C37-CF8E6AD19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0927" y="1"/>
            <a:ext cx="9184513" cy="6123008"/>
          </a:xfrm>
          <a:prstGeom prst="rect">
            <a:avLst/>
          </a:prstGeom>
        </p:spPr>
      </p:pic>
      <p:pic>
        <p:nvPicPr>
          <p:cNvPr id="18" name="Audio 17">
            <a:extLst>
              <a:ext uri="{FF2B5EF4-FFF2-40B4-BE49-F238E27FC236}">
                <a16:creationId xmlns:a16="http://schemas.microsoft.com/office/drawing/2014/main" id="{1C575B84-45DC-DCF9-4261-E71A90D07F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11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14593">
        <p:fade/>
      </p:transition>
    </mc:Choice>
    <mc:Fallback>
      <p:transition spd="med" advTm="1145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F6F251-EFF1-177A-E8A5-E9E7996201D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71763" y="2016125"/>
            <a:ext cx="9520237" cy="3597275"/>
          </a:xfrm>
        </p:spPr>
        <p:txBody>
          <a:bodyPr>
            <a:noAutofit/>
          </a:bodyPr>
          <a:lstStyle/>
          <a:p>
            <a:pPr algn="ctr"/>
            <a:endParaRPr lang="es-AR" sz="2400" b="1" dirty="0"/>
          </a:p>
          <a:p>
            <a:pPr algn="ctr"/>
            <a:endParaRPr lang="es-AR" sz="1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6461A6-C677-2123-2399-548BB8367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651" y="0"/>
            <a:ext cx="9272768" cy="6181846"/>
          </a:xfrm>
          <a:prstGeom prst="rect">
            <a:avLst/>
          </a:prstGeom>
        </p:spPr>
      </p:pic>
      <p:pic>
        <p:nvPicPr>
          <p:cNvPr id="28" name="Audio 27">
            <a:extLst>
              <a:ext uri="{FF2B5EF4-FFF2-40B4-BE49-F238E27FC236}">
                <a16:creationId xmlns:a16="http://schemas.microsoft.com/office/drawing/2014/main" id="{551F95BA-25DC-53E2-4775-4FCF03129A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736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92842">
        <p15:prstTrans prst="curtains"/>
      </p:transition>
    </mc:Choice>
    <mc:Fallback>
      <p:transition spd="slow" advTm="928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495C136-4A7C-49A1-290D-484A21235B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569" y="0"/>
            <a:ext cx="9690035" cy="6192456"/>
          </a:xfrm>
          <a:prstGeom prst="rect">
            <a:avLst/>
          </a:prstGeom>
        </p:spPr>
      </p:pic>
      <p:pic>
        <p:nvPicPr>
          <p:cNvPr id="36" name="Audio 35">
            <a:extLst>
              <a:ext uri="{FF2B5EF4-FFF2-40B4-BE49-F238E27FC236}">
                <a16:creationId xmlns:a16="http://schemas.microsoft.com/office/drawing/2014/main" id="{00D8C16A-C001-B0B8-3598-EF2D6586B6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3601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21754">
        <p15:prstTrans prst="fallOver"/>
      </p:transition>
    </mc:Choice>
    <mc:Fallback>
      <p:transition spd="slow" advTm="1217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CC46B80-6232-69F7-8B64-0BA810B62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722" y="0"/>
            <a:ext cx="9560688" cy="6123007"/>
          </a:xfrm>
          <a:prstGeom prst="rect">
            <a:avLst/>
          </a:prstGeom>
        </p:spPr>
      </p:pic>
      <p:pic>
        <p:nvPicPr>
          <p:cNvPr id="44" name="Audio 43">
            <a:extLst>
              <a:ext uri="{FF2B5EF4-FFF2-40B4-BE49-F238E27FC236}">
                <a16:creationId xmlns:a16="http://schemas.microsoft.com/office/drawing/2014/main" id="{0FA8FE24-3E9D-32AF-8161-78E90C752E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387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1591"/>
    </mc:Choice>
    <mc:Fallback>
      <p:transition spd="slow" advTm="2215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E975F33-11AE-ECC8-A708-E4D361F9E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9740" y="0"/>
            <a:ext cx="9255408" cy="6170272"/>
          </a:xfrm>
          <a:prstGeom prst="rect">
            <a:avLst/>
          </a:prstGeom>
        </p:spPr>
      </p:pic>
      <p:pic>
        <p:nvPicPr>
          <p:cNvPr id="27" name="Audio 26">
            <a:extLst>
              <a:ext uri="{FF2B5EF4-FFF2-40B4-BE49-F238E27FC236}">
                <a16:creationId xmlns:a16="http://schemas.microsoft.com/office/drawing/2014/main" id="{4A55C053-90F2-0B1E-6023-7AD3F6F86C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00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24"/>
    </mc:Choice>
    <mc:Fallback>
      <p:transition spd="slow" advTm="211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9C1A686-E4E4-6A0E-B87C-682F69E3B0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0"/>
            <a:ext cx="7772400" cy="6220137"/>
          </a:xfrm>
          <a:prstGeom prst="rect">
            <a:avLst/>
          </a:prstGeom>
        </p:spPr>
      </p:pic>
      <p:pic>
        <p:nvPicPr>
          <p:cNvPr id="15" name="Audio 14">
            <a:extLst>
              <a:ext uri="{FF2B5EF4-FFF2-40B4-BE49-F238E27FC236}">
                <a16:creationId xmlns:a16="http://schemas.microsoft.com/office/drawing/2014/main" id="{BBC9F24C-7EBA-8ABC-96BF-845B37451B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41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74665">
        <p14:reveal/>
      </p:transition>
    </mc:Choice>
    <mc:Fallback>
      <p:transition spd="slow" advTm="1746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B995CF-A6BA-C025-DD4D-CA07F084B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sz="3600" b="1" dirty="0">
                <a:solidFill>
                  <a:schemeClr val="accent1">
                    <a:lumMod val="50000"/>
                  </a:schemeClr>
                </a:solidFill>
              </a:rPr>
              <a:t>EJERCICIO</a:t>
            </a:r>
            <a:br>
              <a:rPr lang="es-AR" sz="36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s-AR" sz="3600" b="1" dirty="0">
                <a:solidFill>
                  <a:schemeClr val="accent1">
                    <a:lumMod val="50000"/>
                  </a:schemeClr>
                </a:solidFill>
              </a:rPr>
              <a:t>Piensa en un conflicto familiar reciente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0BB3AF5B-5C82-E9B8-2D07-BB0349FA9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200" dirty="0">
                <a:solidFill>
                  <a:schemeClr val="accent1">
                    <a:lumMod val="50000"/>
                  </a:schemeClr>
                </a:solidFill>
              </a:rPr>
              <a:t>¿Qué ocurrió? </a:t>
            </a:r>
          </a:p>
          <a:p>
            <a:pPr algn="ctr"/>
            <a:r>
              <a:rPr lang="es-AR" sz="3200" dirty="0">
                <a:solidFill>
                  <a:schemeClr val="accent1">
                    <a:lumMod val="50000"/>
                  </a:schemeClr>
                </a:solidFill>
              </a:rPr>
              <a:t>¿Quiénes participan? </a:t>
            </a:r>
          </a:p>
          <a:p>
            <a:pPr algn="ctr"/>
            <a:r>
              <a:rPr lang="es-AR" sz="3200" dirty="0">
                <a:solidFill>
                  <a:schemeClr val="accent1">
                    <a:lumMod val="50000"/>
                  </a:schemeClr>
                </a:solidFill>
              </a:rPr>
              <a:t>¿Qué quiere cada uno?</a:t>
            </a:r>
          </a:p>
        </p:txBody>
      </p:sp>
      <p:pic>
        <p:nvPicPr>
          <p:cNvPr id="15" name="Audio 14">
            <a:extLst>
              <a:ext uri="{FF2B5EF4-FFF2-40B4-BE49-F238E27FC236}">
                <a16:creationId xmlns:a16="http://schemas.microsoft.com/office/drawing/2014/main" id="{E64F41B8-F876-70BB-A08C-9818018ABD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46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9379">
        <p14:flash/>
      </p:transition>
    </mc:Choice>
    <mc:Fallback>
      <p:transition spd="slow" advTm="193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D7BC4EB-3230-8117-C40C-AA7AD11D22B5}"/>
              </a:ext>
            </a:extLst>
          </p:cNvPr>
          <p:cNvSpPr txBox="1"/>
          <p:nvPr/>
        </p:nvSpPr>
        <p:spPr>
          <a:xfrm>
            <a:off x="3052822" y="1689904"/>
            <a:ext cx="639211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3600" b="1" i="1" dirty="0">
                <a:solidFill>
                  <a:schemeClr val="accent1">
                    <a:lumMod val="50000"/>
                  </a:schemeClr>
                </a:solidFill>
              </a:rPr>
              <a:t>El conflicto es inevitable.</a:t>
            </a:r>
            <a:br>
              <a:rPr lang="es-AR" sz="36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s-AR" sz="3600" b="1" i="1" dirty="0">
                <a:solidFill>
                  <a:schemeClr val="accent1">
                    <a:lumMod val="50000"/>
                  </a:schemeClr>
                </a:solidFill>
              </a:rPr>
              <a:t>Gestionarlo mejor… es una elección.</a:t>
            </a:r>
          </a:p>
          <a:p>
            <a:pPr algn="ctr"/>
            <a:endParaRPr lang="es-AR" sz="3600" b="1" i="1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55AC9E6-9D91-FA19-55BC-E712006C2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2473" y="2844066"/>
            <a:ext cx="3287776" cy="3287776"/>
          </a:xfrm>
          <a:prstGeom prst="rect">
            <a:avLst/>
          </a:prstGeom>
        </p:spPr>
      </p:pic>
      <p:pic>
        <p:nvPicPr>
          <p:cNvPr id="20" name="Audio 19">
            <a:extLst>
              <a:ext uri="{FF2B5EF4-FFF2-40B4-BE49-F238E27FC236}">
                <a16:creationId xmlns:a16="http://schemas.microsoft.com/office/drawing/2014/main" id="{2CC8F46A-EF06-F899-0E52-43C67665E1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1191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10647">
        <p15:prstTrans prst="pageCurlDouble"/>
      </p:transition>
    </mc:Choice>
    <mc:Fallback>
      <p:transition spd="slow" advTm="106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ería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{BC91432C-70B6-124A-B64B-D537B44443C2}TF13fe5cd0-dd80-4fd9-b731-0ca3fc3117a0bba1687e-07578755208c</Template>
  <TotalTime>3191</TotalTime>
  <Words>82</Words>
  <Application>Microsoft Macintosh PowerPoint</Application>
  <PresentationFormat>Panorámica</PresentationFormat>
  <Paragraphs>15</Paragraphs>
  <Slides>14</Slides>
  <Notes>3</Notes>
  <HiddenSlides>0</HiddenSlides>
  <MMClips>14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Palatino Linotype</vt:lpstr>
      <vt:lpstr>Galería</vt:lpstr>
      <vt:lpstr>Negociar en familia</vt:lpstr>
      <vt:lpstr>UNIDAD 1</vt:lpstr>
      <vt:lpstr>        “El conflicto no es el problema. El problema es cómo lo gestionamos.” </vt:lpstr>
      <vt:lpstr>Presentación de PowerPoint</vt:lpstr>
      <vt:lpstr>Presentación de PowerPoint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EJERCICIO Piensa en un conflicto familiar reciente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Negociar en familia</dc:title>
  <dc:creator>Silvina Barreyro</dc:creator>
  <cp:lastModifiedBy>Silvina Barreyro</cp:lastModifiedBy>
  <cp:revision>18</cp:revision>
  <dcterms:created xsi:type="dcterms:W3CDTF">2026-04-23T23:08:31Z</dcterms:created>
  <dcterms:modified xsi:type="dcterms:W3CDTF">2026-05-10T23:10:28Z</dcterms:modified>
</cp:coreProperties>
</file>